
<file path=[Content_Types].xml><?xml version="1.0" encoding="utf-8"?>
<Types xmlns="http://schemas.openxmlformats.org/package/2006/content-types">
  <Default ContentType="application/vnd.openxmlformats-officedocument.oleObject" Extension="bin"/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Open Sauce" charset="1" panose="00000500000000000000"/>
      <p:regular r:id="rId15"/>
    </p:embeddedFont>
    <p:embeddedFont>
      <p:font typeface="Open Sauce Light" charset="1" panose="00000400000000000000"/>
      <p:regular r:id="rId16"/>
    </p:embeddedFont>
    <p:embeddedFont>
      <p:font typeface="Open Sauce Light Bold" charset="1" panose="0000060000000000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p_gWIsiA.mp4>
</file>

<file path=ppt/media/VAGp_hH_smo.mp4>
</file>

<file path=ppt/media/VAGp_oTXaNg.mp4>
</file>

<file path=ppt/media/VAGp_rED5R4.mp4>
</file>

<file path=ppt/media/image1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VAGp_rED5R4.mp4" Type="http://schemas.openxmlformats.org/officeDocument/2006/relationships/video"/><Relationship Id="rId4" Target="../media/VAGp_rED5R4.mp4" Type="http://schemas.microsoft.com/office/2007/relationships/media"/><Relationship Id="rId5" Target="../media/image2.jpe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VAGp_hH_smo.mp4" Type="http://schemas.openxmlformats.org/officeDocument/2006/relationships/video"/><Relationship Id="rId4" Target="../media/VAGp_hH_smo.mp4" Type="http://schemas.microsoft.com/office/2007/relationships/media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5.jpeg" Type="http://schemas.openxmlformats.org/officeDocument/2006/relationships/image"/><Relationship Id="rId3" Target="../media/VAGp_oTXaNg.mp4" Type="http://schemas.openxmlformats.org/officeDocument/2006/relationships/video"/><Relationship Id="rId4" Target="../media/VAGp_oTXaNg.mp4" Type="http://schemas.microsoft.com/office/2007/relationships/media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jpeg" Type="http://schemas.openxmlformats.org/officeDocument/2006/relationships/image"/><Relationship Id="rId3" Target="../media/VAGp_gWIsiA.mp4" Type="http://schemas.openxmlformats.org/officeDocument/2006/relationships/video"/><Relationship Id="rId4" Target="../media/VAGp_gWIsiA.mp4" Type="http://schemas.microsoft.com/office/2007/relationships/media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embeddings/oleObject1.bin" Type="http://schemas.openxmlformats.org/officeDocument/2006/relationships/oleObjec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28750" y="3650803"/>
            <a:ext cx="15430500" cy="1717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4000"/>
              </a:lnSpc>
              <a:spcBef>
                <a:spcPct val="0"/>
              </a:spcBef>
            </a:pPr>
            <a:r>
              <a:rPr lang="en-US" sz="100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Lumi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3208613" y="5839272"/>
            <a:ext cx="11870774" cy="9683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Uma</a:t>
            </a:r>
            <a:r>
              <a:rPr lang="en-US" sz="3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Linguagem para Coreografia de Luzes</a:t>
            </a:r>
          </a:p>
          <a:p>
            <a:pPr algn="ct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Lucas Lima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1425214" y="848694"/>
            <a:ext cx="4658264" cy="8229600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14534874" y="6902765"/>
            <a:ext cx="3427493" cy="3014197"/>
          </a:xfrm>
          <a:custGeom>
            <a:avLst/>
            <a:gdLst/>
            <a:ahLst/>
            <a:cxnLst/>
            <a:rect r="r" b="b" t="t" l="l"/>
            <a:pathLst>
              <a:path h="3014197" w="3427493">
                <a:moveTo>
                  <a:pt x="0" y="0"/>
                </a:moveTo>
                <a:lnTo>
                  <a:pt x="3427493" y="0"/>
                </a:lnTo>
                <a:lnTo>
                  <a:pt x="3427493" y="3014197"/>
                </a:lnTo>
                <a:lnTo>
                  <a:pt x="0" y="3014197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24813" t="-4059" r="-5473" b="-7053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28750" y="1304925"/>
            <a:ext cx="15430500" cy="121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Motivação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8750" y="2960070"/>
            <a:ext cx="7959207" cy="611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riar animações em fitas de LED usando C++ é complexo e pouco intuitivo.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Programadores precisam lidar com ponteiros, gerenciamento de memória e bibliotecas de baixo nível.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 criatividade fica limitada por barreiras técnicas.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Simplificar esse processo, focando na simplificação.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spcBef>
                <a:spcPct val="0"/>
              </a:spcBef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 linguagem permite criar efeitos visuais com comandos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simples e diretos.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7053828" y="6611940"/>
            <a:ext cx="908539" cy="290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31"/>
              </a:lnSpc>
              <a:spcBef>
                <a:spcPct val="0"/>
              </a:spcBef>
            </a:pPr>
            <a:r>
              <a:rPr lang="en-US" sz="1665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29/01/21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19768" r="0" b="537"/>
          <a:stretch>
            <a:fillRect/>
          </a:stretch>
        </p:blipFill>
        <p:spPr>
          <a:xfrm flipH="false" flipV="false" rot="0">
            <a:off x="9724458" y="7288155"/>
            <a:ext cx="7534842" cy="1688861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0">
            <a:off x="9724458" y="2527816"/>
            <a:ext cx="7534842" cy="4750815"/>
          </a:xfrm>
          <a:custGeom>
            <a:avLst/>
            <a:gdLst/>
            <a:ahLst/>
            <a:cxnLst/>
            <a:rect r="r" b="b" t="t" l="l"/>
            <a:pathLst>
              <a:path h="4750815" w="7534842">
                <a:moveTo>
                  <a:pt x="0" y="0"/>
                </a:moveTo>
                <a:lnTo>
                  <a:pt x="7534842" y="0"/>
                </a:lnTo>
                <a:lnTo>
                  <a:pt x="7534842" y="4750814"/>
                </a:lnTo>
                <a:lnTo>
                  <a:pt x="0" y="475081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-1979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1428750" y="1304925"/>
            <a:ext cx="15430500" cy="121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Características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428750" y="2960070"/>
            <a:ext cx="7959207" cy="6118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S</a:t>
            </a: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intaxe simples e legível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– comandos como set, rotate, wait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Controle total dos LEDs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– acesso individual a cada LED da fita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Completa em estruturas de controle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– for, loop forever, if/else, variáveis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Suporte a cores avançado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– hexadecimal e hsv(hue, saturation, value)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spcBef>
                <a:spcPct val="0"/>
              </a:spcBef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Simulador embutido no terminal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– visualização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instantânea sem hardware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28750" y="1304925"/>
            <a:ext cx="15430500" cy="121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Implementação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28750" y="2941020"/>
            <a:ext cx="7715250" cy="5210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75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Def</a:t>
            </a: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inição formal da gramática</a:t>
            </a:r>
          </a:p>
          <a:p>
            <a:pPr algn="l" marL="1079505" indent="-359835" lvl="2">
              <a:lnSpc>
                <a:spcPts val="3750"/>
              </a:lnSpc>
              <a:buFont typeface="Arial"/>
              <a:buChar char="⚬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Estruturada em EBNF (doc/EBNF.txt)</a:t>
            </a:r>
          </a:p>
          <a:p>
            <a:pPr algn="l">
              <a:lnSpc>
                <a:spcPts val="3750"/>
              </a:lnSpc>
            </a:pPr>
          </a:p>
          <a:p>
            <a:pPr algn="l" marL="539753" indent="-269876" lvl="1">
              <a:lnSpc>
                <a:spcPts val="375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A</a:t>
            </a: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nálise Léxica e Sintática</a:t>
            </a:r>
          </a:p>
          <a:p>
            <a:pPr algn="l" marL="1079505" indent="-359835" lvl="2">
              <a:lnSpc>
                <a:spcPts val="3750"/>
              </a:lnSpc>
              <a:buFont typeface="Arial"/>
              <a:buChar char="⚬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Flex (lumi.l) para tokens</a:t>
            </a:r>
          </a:p>
          <a:p>
            <a:pPr algn="l" marL="1079505" indent="-359835" lvl="2">
              <a:lnSpc>
                <a:spcPts val="3750"/>
              </a:lnSpc>
              <a:buFont typeface="Arial"/>
              <a:buChar char="⚬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Bison (lumi.y) para parser e AST</a:t>
            </a:r>
          </a:p>
          <a:p>
            <a:pPr algn="l">
              <a:lnSpc>
                <a:spcPts val="3750"/>
              </a:lnSpc>
            </a:pPr>
          </a:p>
          <a:p>
            <a:pPr algn="l" marL="539753" indent="-269876" lvl="1">
              <a:lnSpc>
                <a:spcPts val="375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Máquina Virtual customizada</a:t>
            </a:r>
          </a:p>
          <a:p>
            <a:pPr algn="l" marL="1079505" indent="-359835" lvl="2">
              <a:lnSpc>
                <a:spcPts val="3750"/>
              </a:lnSpc>
              <a:buFont typeface="Arial"/>
              <a:buChar char="⚬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Interpretador tree-walk em C (recebe a AST vinda do Bison)</a:t>
            </a:r>
          </a:p>
          <a:p>
            <a:pPr algn="l" marL="1079505" indent="-359835" lvl="2">
              <a:lnSpc>
                <a:spcPts val="3750"/>
              </a:lnSpc>
              <a:buFont typeface="Arial"/>
              <a:buChar char="⚬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Controla LEDs, fluxo e variáveis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144000" y="2941020"/>
            <a:ext cx="7715250" cy="2352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75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Simulador em ASCII</a:t>
            </a:r>
          </a:p>
          <a:p>
            <a:pPr algn="l" marL="1079505" indent="-359835" lvl="2">
              <a:lnSpc>
                <a:spcPts val="3750"/>
              </a:lnSpc>
              <a:buFont typeface="Arial"/>
              <a:buChar char="⚬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Renderização direta no terminal</a:t>
            </a:r>
          </a:p>
          <a:p>
            <a:pPr algn="l">
              <a:lnSpc>
                <a:spcPts val="3750"/>
              </a:lnSpc>
            </a:pPr>
          </a:p>
          <a:p>
            <a:pPr algn="l" marL="539753" indent="-269876" lvl="1">
              <a:lnSpc>
                <a:spcPts val="3750"/>
              </a:lnSpc>
              <a:buFont typeface="Arial"/>
              <a:buChar char="•"/>
            </a:pP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Automação com Makefile</a:t>
            </a:r>
          </a:p>
          <a:p>
            <a:pPr algn="l" marL="1079505" indent="-359835" lvl="2">
              <a:lnSpc>
                <a:spcPts val="3750"/>
              </a:lnSpc>
              <a:buFont typeface="Arial"/>
              <a:buChar char="⚬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Facilita compilação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e testes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352541" y="8734425"/>
            <a:ext cx="11582918" cy="523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EBNF → Flex/Bison → AST → Interpretador → Simulador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28750" y="1304925"/>
            <a:ext cx="15430500" cy="121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Estrutura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2611755"/>
            <a:ext cx="14381775" cy="664654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779"/>
              </a:lnSpc>
              <a:spcBef>
                <a:spcPct val="0"/>
              </a:spcBef>
            </a:pP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├── Makefile           // O cérebro da compilação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├── README.md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├── bin/                   // Contém o executável final 'lumi'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├── build/                // Arquivos intermediários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├── doc/                  // Documentação (EBNF, imagens, pptx)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├── examples/       // Códigos de teste .lumi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└── src/                   // Código-fonte do compilador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   ├── ast.h                 // Estruturas da AST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   ├── interpreter.c    // Interpretador (VM)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   ├── lumi.l                // Regras Flex para análise léxica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   ├── lumi.y               // Gramática Bison e construção da AST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   ├── main.c              // Ponto de entrada principal</a:t>
            </a:r>
          </a:p>
          <a:p>
            <a:pPr algn="l">
              <a:lnSpc>
                <a:spcPts val="3779"/>
              </a:lnSpc>
              <a:spcBef>
                <a:spcPct val="0"/>
              </a:spcBef>
            </a:pPr>
            <a:r>
              <a:rPr lang="en-US" sz="27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    └── simulator.c      // Renderização no terminal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428750" y="3158558"/>
            <a:ext cx="15211372" cy="4753554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428750" y="1304925"/>
            <a:ext cx="15430500" cy="121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Exemplos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17031" r="0" b="0"/>
          <a:stretch>
            <a:fillRect/>
          </a:stretch>
        </p:blipFill>
        <p:spPr>
          <a:xfrm flipH="false" flipV="false" rot="0">
            <a:off x="4596932" y="7023009"/>
            <a:ext cx="9094136" cy="223529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428750" y="1304925"/>
            <a:ext cx="15430500" cy="121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Curiosidade - Simulação de MT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428750" y="2846183"/>
            <a:ext cx="15430500" cy="378618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Implementa a </a:t>
            </a:r>
            <a:r>
              <a:rPr lang="en-US" b="true" sz="2500">
                <a:solidFill>
                  <a:srgbClr val="000000"/>
                </a:solidFill>
                <a:latin typeface="Open Sauce Light Bold"/>
                <a:ea typeface="Open Sauce Light Bold"/>
                <a:cs typeface="Open Sauce Light Bold"/>
                <a:sym typeface="Open Sauce Light Bold"/>
              </a:rPr>
              <a:t>soma unária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 (ex: 111110111 → 11111111)</a:t>
            </a:r>
          </a:p>
          <a:p>
            <a:pPr algn="l">
              <a:lnSpc>
                <a:spcPts val="3750"/>
              </a:lnSpc>
            </a:pPr>
          </a:p>
          <a:p>
            <a:pPr algn="l" marL="539753" indent="-269876" lvl="1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 fita de LED atua apenas como visualização do processo</a:t>
            </a:r>
          </a:p>
          <a:p>
            <a:pPr algn="l">
              <a:lnSpc>
                <a:spcPts val="3750"/>
              </a:lnSpc>
            </a:pPr>
          </a:p>
          <a:p>
            <a:pPr algn="l" marL="539753" indent="-269876" lvl="1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Limitação da linguagem:</a:t>
            </a:r>
          </a:p>
          <a:p>
            <a:pPr algn="l" marL="1079505" indent="-359835" lvl="2">
              <a:lnSpc>
                <a:spcPts val="3750"/>
              </a:lnSpc>
              <a:buFont typeface="Arial"/>
              <a:buChar char="⚬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A Lumi não possui leitura direta do estado dos LEDs (sem get)</a:t>
            </a:r>
          </a:p>
          <a:p>
            <a:pPr algn="l">
              <a:lnSpc>
                <a:spcPts val="3750"/>
              </a:lnSpc>
            </a:pPr>
          </a:p>
          <a:p>
            <a:pPr algn="l" marL="539753" indent="-269876" lvl="1">
              <a:lnSpc>
                <a:spcPts val="375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P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ortanto, é uma simulação visual, e não uma máquina de Turing funcional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428750" y="1304925"/>
            <a:ext cx="15430500" cy="121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Próximo passos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428750" y="2960070"/>
            <a:ext cx="11659583" cy="3489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Obj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etivo: Gerar código C++ automaticamente a partir de arquivos .lumi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Nova saída: arquivos .ino compatíveis com Arduino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O comando wait passará a executar LED.show() e delay()</a:t>
            </a:r>
          </a:p>
          <a:p>
            <a:pPr algn="l">
              <a:lnSpc>
                <a:spcPts val="3500"/>
              </a:lnSpc>
            </a:pPr>
          </a:p>
          <a:p>
            <a:pPr algn="l" marL="539753" indent="-269876" lvl="1">
              <a:lnSpc>
                <a:spcPts val="3500"/>
              </a:lnSpc>
              <a:buFont typeface="Arial"/>
              <a:buChar char="•"/>
            </a:pP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Cr</a:t>
            </a:r>
            <a:r>
              <a:rPr lang="en-US" sz="2500">
                <a:solidFill>
                  <a:srgbClr val="000000"/>
                </a:solidFill>
                <a:latin typeface="Open Sauce Light"/>
                <a:ea typeface="Open Sauce Light"/>
                <a:cs typeface="Open Sauce Light"/>
                <a:sym typeface="Open Sauce Light"/>
              </a:rPr>
              <a:t>iação de um novo módulo codegen.c para geração de código</a:t>
            </a:r>
          </a:p>
          <a:p>
            <a:pPr algn="l">
              <a:lnSpc>
                <a:spcPts val="3500"/>
              </a:lnSpc>
              <a:spcBef>
                <a:spcPct val="0"/>
              </a:spcBef>
            </a:pPr>
          </a:p>
        </p:txBody>
      </p:sp>
      <p:graphicFrame>
        <p:nvGraphicFramePr>
          <p:cNvPr name="Object 4" id="4"/>
          <p:cNvGraphicFramePr/>
          <p:nvPr/>
        </p:nvGraphicFramePr>
        <p:xfrm>
          <a:off x="6736004" y="7024705"/>
          <a:ext cx="2514600" cy="1676400"/>
        </p:xfrm>
        <a:graphic>
          <a:graphicData uri="http://schemas.openxmlformats.org/presentationml/2006/ole">
            <p:oleObj imgW="3009900" imgH="2171700" r:id="rId3" progId="Excel.Sheet.12" name="Worksheet">
              <p:embed/>
              <p:pic>
                <p:nvPicPr>
                  <p:cNvPr name="" id="0"/>
                  <p:cNvPicPr/>
                  <p:nvPr/>
                </p:nvPicPr>
                <p:blipFill>
                  <a:blip r:embed="rId2"/>
                  <a:stretch>
                    <a:fillRect/>
                  </a:stretch>
                </p:blipFill>
                <p:spPr>
                  <a:xfrm>
                    <a:off x="1270000" y="1270000"/>
                    <a:ext cx="1270000" cy="1270000"/>
                  </a:xfrm>
                  <a:prstGeom prst="rect"/>
                </p:spPr>
              </p:pic>
            </p:oleObj>
          </a:graphicData>
        </a:graphic>
      </p:graphicFrame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192938" y="3155363"/>
            <a:ext cx="3902124" cy="3976274"/>
          </a:xfrm>
          <a:custGeom>
            <a:avLst/>
            <a:gdLst/>
            <a:ahLst/>
            <a:cxnLst/>
            <a:rect r="r" b="b" t="t" l="l"/>
            <a:pathLst>
              <a:path h="3976274" w="3902124">
                <a:moveTo>
                  <a:pt x="0" y="0"/>
                </a:moveTo>
                <a:lnTo>
                  <a:pt x="3902124" y="0"/>
                </a:lnTo>
                <a:lnTo>
                  <a:pt x="3902124" y="3976274"/>
                </a:lnTo>
                <a:lnTo>
                  <a:pt x="0" y="39762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428750" y="1304925"/>
            <a:ext cx="15430500" cy="12172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080"/>
              </a:lnSpc>
              <a:spcBef>
                <a:spcPct val="0"/>
              </a:spcBef>
            </a:pPr>
            <a:r>
              <a:rPr lang="en-US" sz="7200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Fim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002827" y="7522781"/>
            <a:ext cx="2282346" cy="290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331"/>
              </a:lnSpc>
              <a:spcBef>
                <a:spcPct val="0"/>
              </a:spcBef>
            </a:pPr>
            <a:r>
              <a:rPr lang="en-US" sz="1665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Repositório do projeto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DAGp_h1ULNI</dc:identifier>
  <dcterms:modified xsi:type="dcterms:W3CDTF">2011-08-01T06:04:30Z</dcterms:modified>
  <cp:revision>1</cp:revision>
  <dc:title>Lumi</dc:title>
</cp:coreProperties>
</file>

<file path=docProps/thumbnail.jpeg>
</file>